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7" r:id="rId2"/>
    <p:sldId id="317" r:id="rId3"/>
    <p:sldId id="407" r:id="rId4"/>
    <p:sldId id="409" r:id="rId5"/>
    <p:sldId id="410" r:id="rId6"/>
    <p:sldId id="328" r:id="rId7"/>
    <p:sldId id="403" r:id="rId8"/>
    <p:sldId id="404" r:id="rId9"/>
    <p:sldId id="412" r:id="rId10"/>
    <p:sldId id="406" r:id="rId11"/>
    <p:sldId id="413" r:id="rId12"/>
    <p:sldId id="414" r:id="rId13"/>
    <p:sldId id="411" r:id="rId14"/>
    <p:sldId id="415" r:id="rId15"/>
    <p:sldId id="398" r:id="rId16"/>
    <p:sldId id="278" r:id="rId17"/>
  </p:sldIdLst>
  <p:sldSz cx="9144000" cy="6858000" type="screen4x3"/>
  <p:notesSz cx="6805613" cy="9939338"/>
  <p:embeddedFontLst>
    <p:embeddedFont>
      <p:font typeface="210 옴니고딕 030" panose="02020603020101020101" pitchFamily="18" charset="-127"/>
      <p:regular r:id="rId20"/>
    </p:embeddedFont>
    <p:embeddedFont>
      <p:font typeface="나눔고딕" panose="020D0604000000000000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14E"/>
    <a:srgbClr val="3D3C3E"/>
    <a:srgbClr val="063656"/>
    <a:srgbClr val="08456E"/>
    <a:srgbClr val="569CF0"/>
    <a:srgbClr val="8DBDF7"/>
    <a:srgbClr val="5DAAFF"/>
    <a:srgbClr val="47B0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11" autoAdjust="0"/>
    <p:restoredTop sz="86364" autoAdjust="0"/>
  </p:normalViewPr>
  <p:slideViewPr>
    <p:cSldViewPr snapToGrid="0">
      <p:cViewPr varScale="1">
        <p:scale>
          <a:sx n="136" d="100"/>
          <a:sy n="136" d="100"/>
        </p:scale>
        <p:origin x="1961" y="75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5819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7135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3113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872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3268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2021-08-13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54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용접로봇 자동화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용접로봇팀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김태준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하현진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정태수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전재훈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7626B73-C0E6-4FF6-8368-9AE7DB7A2274}"/>
              </a:ext>
            </a:extLst>
          </p:cNvPr>
          <p:cNvCxnSpPr/>
          <p:nvPr/>
        </p:nvCxnSpPr>
        <p:spPr>
          <a:xfrm>
            <a:off x="364803" y="5218238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Auto Hand to Eye Calibration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051" name="Picture 3" descr="C:\Users\cailab\Desktop\2021년 8월 14일 발표자료\2021년 8월 14일 발표자료\2cha\Result2021811144758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43261" y="1330025"/>
            <a:ext cx="3605000" cy="2703751"/>
          </a:xfrm>
          <a:prstGeom prst="rect">
            <a:avLst/>
          </a:prstGeom>
          <a:noFill/>
        </p:spPr>
      </p:pic>
      <p:pic>
        <p:nvPicPr>
          <p:cNvPr id="2" name="Picture 4" descr="C:\Users\cailab\Desktop\2021년 8월 14일 발표자료\2021년 8월 14일 발표자료\1cha\Result2021811125952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38672" y="1348059"/>
            <a:ext cx="3573084" cy="2679813"/>
          </a:xfrm>
          <a:prstGeom prst="rect">
            <a:avLst/>
          </a:prstGeom>
          <a:noFill/>
        </p:spPr>
      </p:pic>
      <p:pic>
        <p:nvPicPr>
          <p:cNvPr id="3" name="Picture 5" descr="C:\Users\cailab\Desktop\2021년 8월 14일 발표자료\2021년 8월 14일 발표자료\3cha\Result2021811145148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34133" y="4159872"/>
            <a:ext cx="3597503" cy="2698128"/>
          </a:xfrm>
          <a:prstGeom prst="rect">
            <a:avLst/>
          </a:prstGeom>
          <a:noFill/>
        </p:spPr>
      </p:pic>
      <p:sp>
        <p:nvSpPr>
          <p:cNvPr id="23" name="직사각형 22"/>
          <p:cNvSpPr/>
          <p:nvPr/>
        </p:nvSpPr>
        <p:spPr>
          <a:xfrm>
            <a:off x="4838699" y="4143374"/>
            <a:ext cx="3609975" cy="27146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</a:rPr>
              <a:t>이론적으로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ko-KR" altLang="en-US" sz="2000" dirty="0">
                <a:solidFill>
                  <a:schemeClr val="tx1"/>
                </a:solidFill>
              </a:rPr>
              <a:t>각기 다른 이미지를 이용하더라도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ko-KR" altLang="en-US" sz="2000" dirty="0">
                <a:solidFill>
                  <a:schemeClr val="tx1"/>
                </a:solidFill>
              </a:rPr>
              <a:t>항상 같은 값이 나와야 한다</a:t>
            </a:r>
            <a:r>
              <a:rPr lang="en-US" altLang="ko-KR" sz="2000" dirty="0">
                <a:solidFill>
                  <a:schemeClr val="tx1"/>
                </a:solidFill>
              </a:rPr>
              <a:t>.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593546"/>
      </p:ext>
    </p:extLst>
  </p:cSld>
  <p:clrMapOvr>
    <a:masterClrMapping/>
  </p:clrMapOvr>
  <p:transition advTm="9657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Auto Hand to Eye Calibration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657724" y="3429000"/>
            <a:ext cx="4486276" cy="2371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Px</a:t>
            </a:r>
            <a:r>
              <a:rPr lang="en-US" altLang="ko-KR" dirty="0">
                <a:solidFill>
                  <a:schemeClr val="tx1"/>
                </a:solidFill>
              </a:rPr>
              <a:t> : -0.0661(m)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Py</a:t>
            </a:r>
            <a:r>
              <a:rPr lang="en-US" altLang="ko-KR" dirty="0">
                <a:solidFill>
                  <a:schemeClr val="tx1"/>
                </a:solidFill>
              </a:rPr>
              <a:t> : -0.61303(m)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Pz</a:t>
            </a:r>
            <a:r>
              <a:rPr lang="en-US" altLang="ko-KR" dirty="0">
                <a:solidFill>
                  <a:schemeClr val="tx1"/>
                </a:solidFill>
              </a:rPr>
              <a:t> : 0.80091(m)</a:t>
            </a:r>
          </a:p>
          <a:p>
            <a:endParaRPr lang="en-US" altLang="ko-KR" sz="2000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Rx : 0.0418(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2.3943(degree)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Ry</a:t>
            </a:r>
            <a:r>
              <a:rPr lang="en-US" altLang="ko-KR" dirty="0">
                <a:solidFill>
                  <a:schemeClr val="tx1"/>
                </a:solidFill>
              </a:rPr>
              <a:t> : -3.1171(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-178.5909(degree)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Rz</a:t>
            </a:r>
            <a:r>
              <a:rPr lang="en-US" altLang="ko-KR" dirty="0">
                <a:solidFill>
                  <a:schemeClr val="tx1"/>
                </a:solidFill>
              </a:rPr>
              <a:t> : -0.0912(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-5.2254(degree)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sz="2000" dirty="0">
              <a:solidFill>
                <a:schemeClr val="tx1"/>
              </a:solidFill>
            </a:endParaRPr>
          </a:p>
        </p:txBody>
      </p:sp>
      <p:pic>
        <p:nvPicPr>
          <p:cNvPr id="3077" name="Picture 5" descr="C:\Users\cailab\Desktop\2021년 8월 14일 발표자료\2021년 8월 14일 발표자료\1.png"/>
          <p:cNvPicPr>
            <a:picLocks noChangeAspect="1" noChangeArrowheads="1"/>
          </p:cNvPicPr>
          <p:nvPr/>
        </p:nvPicPr>
        <p:blipFill>
          <a:blip r:embed="rId3"/>
          <a:srcRect l="8929" t="33143" r="58482" b="45143"/>
          <a:stretch>
            <a:fillRect/>
          </a:stretch>
        </p:blipFill>
        <p:spPr bwMode="auto">
          <a:xfrm>
            <a:off x="447675" y="1476374"/>
            <a:ext cx="4076700" cy="1697694"/>
          </a:xfrm>
          <a:prstGeom prst="rect">
            <a:avLst/>
          </a:prstGeom>
          <a:noFill/>
        </p:spPr>
      </p:pic>
      <p:pic>
        <p:nvPicPr>
          <p:cNvPr id="3078" name="Picture 6" descr="C:\Users\cailab\Desktop\2021년 8월 14일 발표자료\2021년 8월 14일 발표자료\2.png"/>
          <p:cNvPicPr>
            <a:picLocks noChangeAspect="1" noChangeArrowheads="1"/>
          </p:cNvPicPr>
          <p:nvPr/>
        </p:nvPicPr>
        <p:blipFill>
          <a:blip r:embed="rId4"/>
          <a:srcRect l="8304" t="9714" r="58750" b="69286"/>
          <a:stretch>
            <a:fillRect/>
          </a:stretch>
        </p:blipFill>
        <p:spPr bwMode="auto">
          <a:xfrm>
            <a:off x="4619625" y="1485900"/>
            <a:ext cx="4184196" cy="1666875"/>
          </a:xfrm>
          <a:prstGeom prst="rect">
            <a:avLst/>
          </a:prstGeom>
          <a:noFill/>
        </p:spPr>
      </p:pic>
      <p:pic>
        <p:nvPicPr>
          <p:cNvPr id="3079" name="Picture 7" descr="C:\Users\cailab\Desktop\2021년 8월 14일 발표자료\2021년 8월 14일 발표자료\3.png"/>
          <p:cNvPicPr>
            <a:picLocks noChangeAspect="1" noChangeArrowheads="1"/>
          </p:cNvPicPr>
          <p:nvPr/>
        </p:nvPicPr>
        <p:blipFill>
          <a:blip r:embed="rId5"/>
          <a:srcRect l="8571" t="9714" r="58750" b="69000"/>
          <a:stretch>
            <a:fillRect/>
          </a:stretch>
        </p:blipFill>
        <p:spPr bwMode="auto">
          <a:xfrm>
            <a:off x="428624" y="3419475"/>
            <a:ext cx="4141265" cy="1685925"/>
          </a:xfrm>
          <a:prstGeom prst="rect">
            <a:avLst/>
          </a:prstGeom>
          <a:noFill/>
        </p:spPr>
      </p:pic>
      <p:sp>
        <p:nvSpPr>
          <p:cNvPr id="15" name="직사각형 14"/>
          <p:cNvSpPr/>
          <p:nvPr/>
        </p:nvSpPr>
        <p:spPr>
          <a:xfrm>
            <a:off x="152401" y="5553075"/>
            <a:ext cx="9144000" cy="14573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</a:rPr>
              <a:t>이론적으로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ko-KR" altLang="en-US" sz="2000" dirty="0">
                <a:solidFill>
                  <a:schemeClr val="tx1"/>
                </a:solidFill>
              </a:rPr>
              <a:t>각기 다른 이미지를 이용하더라도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ko-KR" altLang="en-US" sz="2000" dirty="0">
                <a:solidFill>
                  <a:schemeClr val="tx1"/>
                </a:solidFill>
              </a:rPr>
              <a:t>항상 같은 값이 나와야 한다</a:t>
            </a:r>
            <a:r>
              <a:rPr lang="en-US" altLang="ko-KR" sz="2000" dirty="0">
                <a:solidFill>
                  <a:schemeClr val="tx1"/>
                </a:solidFill>
              </a:rPr>
              <a:t>.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657476" y="1857375"/>
            <a:ext cx="666750" cy="447675"/>
          </a:xfrm>
          <a:prstGeom prst="rect">
            <a:avLst/>
          </a:prstGeom>
          <a:noFill/>
          <a:ln>
            <a:solidFill>
              <a:srgbClr val="0088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838950" y="1866900"/>
            <a:ext cx="733425" cy="447675"/>
          </a:xfrm>
          <a:prstGeom prst="rect">
            <a:avLst/>
          </a:prstGeom>
          <a:noFill/>
          <a:ln>
            <a:solidFill>
              <a:srgbClr val="0088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628901" y="3771900"/>
            <a:ext cx="742950" cy="466725"/>
          </a:xfrm>
          <a:prstGeom prst="rect">
            <a:avLst/>
          </a:prstGeom>
          <a:noFill/>
          <a:ln>
            <a:solidFill>
              <a:srgbClr val="0088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874963"/>
      </p:ext>
    </p:extLst>
  </p:cSld>
  <p:clrMapOvr>
    <a:masterClrMapping/>
  </p:clrMapOvr>
  <p:transition advTm="9657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Auto Hand to Eye Calibration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26" name="Picture 2" descr="C:\Users\cailab\Desktop\hsr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23937" y="1433512"/>
            <a:ext cx="6633129" cy="43195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189730"/>
      </p:ext>
    </p:extLst>
  </p:cSld>
  <p:clrMapOvr>
    <a:masterClrMapping/>
  </p:clrMapOvr>
  <p:transition advTm="9657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Auto Hand to Eye Calibration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657724" y="3429000"/>
            <a:ext cx="4486276" cy="2371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Px</a:t>
            </a:r>
            <a:r>
              <a:rPr lang="en-US" altLang="ko-KR" dirty="0">
                <a:solidFill>
                  <a:schemeClr val="tx1"/>
                </a:solidFill>
              </a:rPr>
              <a:t> : -0.0661(m)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Py</a:t>
            </a:r>
            <a:r>
              <a:rPr lang="en-US" altLang="ko-KR" dirty="0">
                <a:solidFill>
                  <a:schemeClr val="tx1"/>
                </a:solidFill>
              </a:rPr>
              <a:t> : -0.61303(m)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Pz</a:t>
            </a:r>
            <a:r>
              <a:rPr lang="en-US" altLang="ko-KR" dirty="0">
                <a:solidFill>
                  <a:schemeClr val="tx1"/>
                </a:solidFill>
              </a:rPr>
              <a:t> : 0.80091(m)</a:t>
            </a:r>
          </a:p>
          <a:p>
            <a:endParaRPr lang="en-US" altLang="ko-KR" sz="2000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Rx : 0.0418(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2.3943(degree)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Ry</a:t>
            </a:r>
            <a:r>
              <a:rPr lang="en-US" altLang="ko-KR" dirty="0">
                <a:solidFill>
                  <a:schemeClr val="tx1"/>
                </a:solidFill>
              </a:rPr>
              <a:t> : -3.1171(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-178.5909(degree)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Rz</a:t>
            </a:r>
            <a:r>
              <a:rPr lang="en-US" altLang="ko-KR" dirty="0">
                <a:solidFill>
                  <a:schemeClr val="tx1"/>
                </a:solidFill>
              </a:rPr>
              <a:t> : -0.0912(</a:t>
            </a:r>
            <a:r>
              <a:rPr lang="en-US" altLang="ko-KR" dirty="0" err="1">
                <a:solidFill>
                  <a:schemeClr val="tx1"/>
                </a:solidFill>
              </a:rPr>
              <a:t>rad</a:t>
            </a:r>
            <a:r>
              <a:rPr lang="en-US" altLang="ko-KR" dirty="0">
                <a:solidFill>
                  <a:schemeClr val="tx1"/>
                </a:solidFill>
              </a:rPr>
              <a:t>) == -5.2254(degree)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sz="2000" dirty="0">
              <a:solidFill>
                <a:schemeClr val="tx1"/>
              </a:solidFill>
            </a:endParaRPr>
          </a:p>
        </p:txBody>
      </p:sp>
      <p:pic>
        <p:nvPicPr>
          <p:cNvPr id="3077" name="Picture 5" descr="C:\Users\cailab\Desktop\2021년 8월 14일 발표자료\2021년 8월 14일 발표자료\1.png"/>
          <p:cNvPicPr>
            <a:picLocks noChangeAspect="1" noChangeArrowheads="1"/>
          </p:cNvPicPr>
          <p:nvPr/>
        </p:nvPicPr>
        <p:blipFill>
          <a:blip r:embed="rId3"/>
          <a:srcRect l="8929" t="33143" r="58482" b="45143"/>
          <a:stretch>
            <a:fillRect/>
          </a:stretch>
        </p:blipFill>
        <p:spPr bwMode="auto">
          <a:xfrm>
            <a:off x="447675" y="1476374"/>
            <a:ext cx="4076700" cy="1697694"/>
          </a:xfrm>
          <a:prstGeom prst="rect">
            <a:avLst/>
          </a:prstGeom>
          <a:noFill/>
        </p:spPr>
      </p:pic>
      <p:pic>
        <p:nvPicPr>
          <p:cNvPr id="3078" name="Picture 6" descr="C:\Users\cailab\Desktop\2021년 8월 14일 발표자료\2021년 8월 14일 발표자료\2.png"/>
          <p:cNvPicPr>
            <a:picLocks noChangeAspect="1" noChangeArrowheads="1"/>
          </p:cNvPicPr>
          <p:nvPr/>
        </p:nvPicPr>
        <p:blipFill>
          <a:blip r:embed="rId4"/>
          <a:srcRect l="8304" t="9714" r="58750" b="69286"/>
          <a:stretch>
            <a:fillRect/>
          </a:stretch>
        </p:blipFill>
        <p:spPr bwMode="auto">
          <a:xfrm>
            <a:off x="4619625" y="1485900"/>
            <a:ext cx="4184196" cy="1666875"/>
          </a:xfrm>
          <a:prstGeom prst="rect">
            <a:avLst/>
          </a:prstGeom>
          <a:noFill/>
        </p:spPr>
      </p:pic>
      <p:pic>
        <p:nvPicPr>
          <p:cNvPr id="3079" name="Picture 7" descr="C:\Users\cailab\Desktop\2021년 8월 14일 발표자료\2021년 8월 14일 발표자료\3.png"/>
          <p:cNvPicPr>
            <a:picLocks noChangeAspect="1" noChangeArrowheads="1"/>
          </p:cNvPicPr>
          <p:nvPr/>
        </p:nvPicPr>
        <p:blipFill>
          <a:blip r:embed="rId5"/>
          <a:srcRect l="8571" t="9714" r="58750" b="69000"/>
          <a:stretch>
            <a:fillRect/>
          </a:stretch>
        </p:blipFill>
        <p:spPr bwMode="auto">
          <a:xfrm>
            <a:off x="428624" y="3419475"/>
            <a:ext cx="4141265" cy="1685925"/>
          </a:xfrm>
          <a:prstGeom prst="rect">
            <a:avLst/>
          </a:prstGeom>
          <a:noFill/>
        </p:spPr>
      </p:pic>
      <p:pic>
        <p:nvPicPr>
          <p:cNvPr id="10" name="Picture 6" descr="C:\Users\cailab\Desktop\asefef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33424" y="5572125"/>
            <a:ext cx="7601239" cy="109537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sp>
        <p:nvSpPr>
          <p:cNvPr id="11" name="직사각형 10"/>
          <p:cNvSpPr/>
          <p:nvPr/>
        </p:nvSpPr>
        <p:spPr>
          <a:xfrm>
            <a:off x="571500" y="1819275"/>
            <a:ext cx="2047875" cy="44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781550" y="1838325"/>
            <a:ext cx="2047875" cy="44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590550" y="3790950"/>
            <a:ext cx="2047875" cy="447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310525"/>
      </p:ext>
    </p:extLst>
  </p:cSld>
  <p:clrMapOvr>
    <a:masterClrMapping/>
  </p:clrMapOvr>
  <p:transition advTm="9657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Auto Hand to Eye Calibration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5350" y="2776849"/>
            <a:ext cx="4562475" cy="3421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 descr="C:\Users\cailab\Desktop\3rwr.PNG"/>
          <p:cNvPicPr>
            <a:picLocks noChangeAspect="1" noChangeArrowheads="1"/>
          </p:cNvPicPr>
          <p:nvPr/>
        </p:nvPicPr>
        <p:blipFill>
          <a:blip r:embed="rId4"/>
          <a:srcRect l="77940" t="23044" b="49513"/>
          <a:stretch>
            <a:fillRect/>
          </a:stretch>
        </p:blipFill>
        <p:spPr bwMode="auto">
          <a:xfrm>
            <a:off x="5991224" y="4038600"/>
            <a:ext cx="2370295" cy="2176461"/>
          </a:xfrm>
          <a:prstGeom prst="rect">
            <a:avLst/>
          </a:prstGeom>
          <a:noFill/>
        </p:spPr>
      </p:pic>
      <p:sp>
        <p:nvSpPr>
          <p:cNvPr id="22" name="직사각형 21"/>
          <p:cNvSpPr/>
          <p:nvPr/>
        </p:nvSpPr>
        <p:spPr>
          <a:xfrm>
            <a:off x="0" y="1466849"/>
            <a:ext cx="9144000" cy="104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</a:rPr>
              <a:t>         Camera Frame</a:t>
            </a:r>
            <a:r>
              <a:rPr lang="ko-KR" altLang="en-US" sz="2000" dirty="0">
                <a:solidFill>
                  <a:schemeClr val="tx1"/>
                </a:solidFill>
              </a:rPr>
              <a:t>에 맞춰서 </a:t>
            </a:r>
            <a:r>
              <a:rPr lang="en-US" altLang="ko-KR" sz="2000" dirty="0">
                <a:solidFill>
                  <a:schemeClr val="tx1"/>
                </a:solidFill>
              </a:rPr>
              <a:t>Ground Truth </a:t>
            </a:r>
            <a:r>
              <a:rPr lang="ko-KR" altLang="en-US" sz="2000" dirty="0">
                <a:solidFill>
                  <a:schemeClr val="tx1"/>
                </a:solidFill>
              </a:rPr>
              <a:t>값을 다시 측정할 필요</a:t>
            </a:r>
          </a:p>
        </p:txBody>
      </p:sp>
      <p:pic>
        <p:nvPicPr>
          <p:cNvPr id="8" name="Picture 4" descr="C:\Users\cailab\Desktop\aef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34075" y="2851150"/>
            <a:ext cx="2370923" cy="70167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cxnSp>
        <p:nvCxnSpPr>
          <p:cNvPr id="9" name="직선 화살표 연결선 8"/>
          <p:cNvCxnSpPr/>
          <p:nvPr/>
        </p:nvCxnSpPr>
        <p:spPr>
          <a:xfrm rot="5400000">
            <a:off x="2776541" y="4768056"/>
            <a:ext cx="961229" cy="18259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rot="10800000" flipV="1">
            <a:off x="2466975" y="4324352"/>
            <a:ext cx="774848" cy="476248"/>
          </a:xfrm>
          <a:prstGeom prst="straightConnector1">
            <a:avLst/>
          </a:prstGeom>
          <a:ln w="50800">
            <a:solidFill>
              <a:srgbClr val="1AF64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>
            <a:off x="3271225" y="4315247"/>
            <a:ext cx="776900" cy="237703"/>
          </a:xfrm>
          <a:prstGeom prst="straightConnector1">
            <a:avLst/>
          </a:prstGeom>
          <a:ln w="50800">
            <a:solidFill>
              <a:srgbClr val="0088E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051461"/>
      </p:ext>
    </p:extLst>
  </p:cSld>
  <p:clrMapOvr>
    <a:masterClrMapping/>
  </p:clrMapOvr>
  <p:transition advTm="16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5.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향후계획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Font typeface="Arial" pitchFamily="34" charset="0"/>
              <a:buAutoNum type="arabicPeriod"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Chess Board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부착판을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고려한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값 보정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Camera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프레임 각도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Font typeface="Arial" pitchFamily="34" charset="0"/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Font typeface="Arial" pitchFamily="34" charset="0"/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Font typeface="Arial" pitchFamily="34" charset="0"/>
              <a:buAutoNum type="arabicPeriod"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Hand Eye Calibration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각도값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확인을 위해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Rodrigues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표현식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-&gt;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일반 각도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(Rx,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Ry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Rz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 변환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Font typeface="Arial" pitchFamily="34" charset="0"/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Hand Eye Calibration Transformation Matrix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적용방법 탐색 및 구현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9A2DA3-1E19-4FE9-B835-98AEDFC77F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71732"/>
      </p:ext>
    </p:extLst>
  </p:cSld>
  <p:clrMapOvr>
    <a:masterClrMapping/>
  </p:clrMapOvr>
  <p:transition advTm="89203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72F4400-072C-4B3D-9BAD-9DA70D8AB4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ABADD19-C0F6-4381-8CB8-B7CBCD7E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불량 검사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55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335408" y="1382344"/>
            <a:ext cx="5246340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2181596"/>
            <a:ext cx="6352910" cy="1434440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1-1. </a:t>
            </a:r>
            <a:r>
              <a:rPr lang="ko-KR" altLang="en-US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용접 교육 진행</a:t>
            </a:r>
            <a:endParaRPr lang="en-US" altLang="ko-KR" sz="1500" b="1" dirty="0" err="1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1-2. </a:t>
            </a:r>
            <a:r>
              <a:rPr lang="ko-KR" altLang="en-US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필요 물품 점검</a:t>
            </a: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A96C97B-B2AC-4D4D-BE5E-DEE5CB19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37423C1-E610-4241-AABB-1D506BC4DF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14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 dirty="0">
                <a:solidFill>
                  <a:srgbClr val="3D3C3E"/>
                </a:solidFill>
                <a:ea typeface="맑은 고딕"/>
              </a:rPr>
              <a:t>1-1. </a:t>
            </a:r>
            <a:r>
              <a:rPr lang="ko-KR" altLang="en-US" sz="2100" b="1" dirty="0">
                <a:solidFill>
                  <a:srgbClr val="3D3C3E"/>
                </a:solidFill>
                <a:ea typeface="맑은 고딕"/>
              </a:rPr>
              <a:t>용접 교육 진행</a:t>
            </a:r>
            <a:endParaRPr lang="en-US" altLang="ko-KR" sz="2100" b="1" dirty="0">
              <a:solidFill>
                <a:srgbClr val="3D3C3E"/>
              </a:solidFill>
              <a:latin typeface="맑은 고딕"/>
              <a:ea typeface="맑은 고딕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14137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 err="1">
              <a:latin typeface="210 옴니고딕 030"/>
              <a:ea typeface="210 옴니고딕 030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1E5A4DE-0093-4A87-B499-DE488FB43A5D}"/>
              </a:ext>
            </a:extLst>
          </p:cNvPr>
          <p:cNvSpPr txBox="1">
            <a:spLocks/>
          </p:cNvSpPr>
          <p:nvPr/>
        </p:nvSpPr>
        <p:spPr>
          <a:xfrm>
            <a:off x="1569981" y="2069718"/>
            <a:ext cx="5959253" cy="3066847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1.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용접기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구매처로부터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ko-KR" altLang="en-US" sz="1500" b="1" dirty="0">
                <a:latin typeface="210 옴니고딕 030"/>
                <a:ea typeface="210 옴니고딕 030"/>
              </a:rPr>
              <a:t>전문가 초빙 교육</a:t>
            </a:r>
            <a:r>
              <a:rPr lang="en-US" altLang="ko-KR" sz="1500" b="1" dirty="0">
                <a:latin typeface="210 옴니고딕 030"/>
                <a:ea typeface="210 옴니고딕 030"/>
              </a:rPr>
              <a:t>   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</a:rPr>
              <a:t>- 8</a:t>
            </a:r>
            <a:r>
              <a:rPr lang="ko-KR" altLang="en-US" sz="1350" b="1" dirty="0">
                <a:latin typeface="210 옴니고딕 030"/>
                <a:ea typeface="210 옴니고딕 030"/>
              </a:rPr>
              <a:t>월 </a:t>
            </a:r>
            <a:r>
              <a:rPr lang="en-US" altLang="ko-KR" sz="1350" b="1" dirty="0">
                <a:latin typeface="210 옴니고딕 030"/>
                <a:ea typeface="210 옴니고딕 030"/>
              </a:rPr>
              <a:t>13</a:t>
            </a:r>
            <a:r>
              <a:rPr lang="ko-KR" altLang="en-US" sz="1350" b="1" dirty="0">
                <a:latin typeface="210 옴니고딕 030"/>
                <a:ea typeface="210 옴니고딕 030"/>
              </a:rPr>
              <a:t>일 오전 </a:t>
            </a:r>
            <a:r>
              <a:rPr lang="en-US" altLang="ko-KR" sz="1350" b="1" dirty="0">
                <a:latin typeface="210 옴니고딕 030"/>
                <a:ea typeface="210 옴니고딕 030"/>
              </a:rPr>
              <a:t>9</a:t>
            </a:r>
            <a:r>
              <a:rPr lang="ko-KR" altLang="en-US" sz="1350" b="1" dirty="0">
                <a:latin typeface="210 옴니고딕 030"/>
                <a:ea typeface="210 옴니고딕 030"/>
              </a:rPr>
              <a:t>시</a:t>
            </a:r>
            <a:r>
              <a:rPr lang="en-US" altLang="ko-KR" sz="1350" b="1" dirty="0">
                <a:latin typeface="210 옴니고딕 030"/>
                <a:ea typeface="210 옴니고딕 030"/>
              </a:rPr>
              <a:t> 30</a:t>
            </a:r>
            <a:r>
              <a:rPr lang="ko-KR" altLang="en-US" sz="1350" b="1" dirty="0">
                <a:latin typeface="210 옴니고딕 030"/>
                <a:ea typeface="210 옴니고딕 030"/>
              </a:rPr>
              <a:t>분부터 </a:t>
            </a:r>
            <a:r>
              <a:rPr lang="en-US" altLang="ko-KR" sz="1350" b="1" dirty="0">
                <a:latin typeface="210 옴니고딕 030"/>
                <a:ea typeface="210 옴니고딕 030"/>
              </a:rPr>
              <a:t>16</a:t>
            </a:r>
            <a:r>
              <a:rPr lang="ko-KR" altLang="en-US" sz="1350" b="1" dirty="0">
                <a:latin typeface="210 옴니고딕 030"/>
                <a:ea typeface="210 옴니고딕 030"/>
              </a:rPr>
              <a:t>시까지 교육 진행</a:t>
            </a:r>
            <a:endParaRPr lang="en-US" altLang="ko-KR" sz="1350" b="1" dirty="0">
              <a:solidFill>
                <a:srgbClr val="FF0000"/>
              </a:solidFill>
              <a:latin typeface="210 옴니고딕 030"/>
              <a:ea typeface="210 옴니고딕 03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 panose="02020603020101020101" pitchFamily="18" charset="-127"/>
              </a:rPr>
              <a:t>- </a:t>
            </a:r>
            <a:r>
              <a:rPr lang="ko-KR" altLang="en-US" sz="1350" b="1" dirty="0">
                <a:latin typeface="210 옴니고딕 030"/>
                <a:ea typeface="210 옴니고딕 030" panose="02020603020101020101" pitchFamily="18" charset="-127"/>
              </a:rPr>
              <a:t>올바른 용접에 필요한 전반적인 지식 교육</a:t>
            </a:r>
            <a:endParaRPr lang="en-US" altLang="ko-KR" sz="135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    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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용접 방식의 종류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,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작업 방식 및 결과물의 차이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,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전류 및 전압이 미치는 영향</a:t>
            </a:r>
            <a:endParaRPr lang="en-US" altLang="ko-KR" sz="1200" b="1" dirty="0"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     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각도에 따른 용접 변화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, MIG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용접과 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Pulse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용접의 특징 및 차이 등</a:t>
            </a:r>
            <a:endParaRPr lang="en-US" altLang="ko-KR" sz="60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60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ko-KR" altLang="en-US" sz="1350" b="1" dirty="0">
              <a:latin typeface="210 옴니고딕 030"/>
              <a:ea typeface="210 옴니고딕 03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755DA9-62DE-4019-BED8-5DAEB3F5C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981" y="3977261"/>
            <a:ext cx="2932088" cy="15127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67A3AB4-E6A6-4E98-998C-4251E1D93B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0B9390C-97F2-41F6-9213-2F5EDC71CD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1933" y="3978593"/>
            <a:ext cx="2370019" cy="149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18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 dirty="0">
                <a:solidFill>
                  <a:srgbClr val="3D3C3E"/>
                </a:solidFill>
                <a:ea typeface="맑은 고딕"/>
              </a:rPr>
              <a:t>1-2. </a:t>
            </a:r>
            <a:r>
              <a:rPr lang="ko-KR" altLang="en-US" sz="2100" b="1" dirty="0">
                <a:solidFill>
                  <a:srgbClr val="3D3C3E"/>
                </a:solidFill>
                <a:ea typeface="맑은 고딕"/>
              </a:rPr>
              <a:t>필요 물품 점검</a:t>
            </a:r>
            <a:endParaRPr lang="en-US" altLang="ko-KR" sz="2100" b="1" dirty="0">
              <a:solidFill>
                <a:srgbClr val="3D3C3E"/>
              </a:solidFill>
              <a:latin typeface="맑은 고딕"/>
              <a:ea typeface="맑은 고딕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14137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 err="1">
              <a:latin typeface="210 옴니고딕 030"/>
              <a:ea typeface="210 옴니고딕 030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1E5A4DE-0093-4A87-B499-DE488FB43A5D}"/>
              </a:ext>
            </a:extLst>
          </p:cNvPr>
          <p:cNvSpPr txBox="1">
            <a:spLocks/>
          </p:cNvSpPr>
          <p:nvPr/>
        </p:nvSpPr>
        <p:spPr>
          <a:xfrm>
            <a:off x="1569981" y="2069718"/>
            <a:ext cx="5959253" cy="3066847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1. </a:t>
            </a:r>
            <a:r>
              <a:rPr lang="ko-KR" altLang="en-US" sz="1500" b="1" dirty="0">
                <a:latin typeface="210 옴니고딕 030"/>
                <a:ea typeface="210 옴니고딕 030"/>
              </a:rPr>
              <a:t>전문가 부족 품목 점검</a:t>
            </a:r>
            <a:endParaRPr lang="en-US" altLang="ko-KR" sz="1500" b="1" dirty="0">
              <a:latin typeface="210 옴니고딕 030"/>
              <a:ea typeface="210 옴니고딕 03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</a:rPr>
              <a:t> 1) </a:t>
            </a:r>
            <a:r>
              <a:rPr lang="ko-KR" altLang="en-US" sz="1350" b="1" dirty="0">
                <a:latin typeface="210 옴니고딕 030"/>
                <a:ea typeface="210 옴니고딕 030"/>
              </a:rPr>
              <a:t>용접 </a:t>
            </a:r>
            <a:r>
              <a:rPr lang="ko-KR" altLang="en-US" sz="1350" b="1" dirty="0" err="1">
                <a:latin typeface="210 옴니고딕 030"/>
                <a:ea typeface="210 옴니고딕 030"/>
              </a:rPr>
              <a:t>쉴드</a:t>
            </a:r>
            <a:r>
              <a:rPr lang="ko-KR" altLang="en-US" sz="1350" b="1" dirty="0">
                <a:latin typeface="210 옴니고딕 030"/>
                <a:ea typeface="210 옴니고딕 030"/>
              </a:rPr>
              <a:t> 가스 조성을 위한 </a:t>
            </a:r>
            <a:r>
              <a:rPr lang="en-US" altLang="ko-KR" sz="1350" b="1" dirty="0">
                <a:latin typeface="210 옴니고딕 030"/>
                <a:ea typeface="210 옴니고딕 030"/>
              </a:rPr>
              <a:t>Gas</a:t>
            </a:r>
            <a:r>
              <a:rPr lang="ko-KR" altLang="en-US" sz="1350" b="1" dirty="0">
                <a:latin typeface="210 옴니고딕 030"/>
                <a:ea typeface="210 옴니고딕 030"/>
              </a:rPr>
              <a:t>의 부족</a:t>
            </a:r>
            <a:endParaRPr lang="en-US" altLang="ko-KR" sz="1350" b="1" dirty="0">
              <a:latin typeface="210 옴니고딕 030"/>
              <a:ea typeface="210 옴니고딕 03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    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현재까지 발생한 용접 비드 불량의 </a:t>
            </a:r>
            <a:r>
              <a:rPr lang="ko-KR" altLang="en-US" sz="1200" b="1" dirty="0">
                <a:solidFill>
                  <a:srgbClr val="FF0000"/>
                </a:solidFill>
                <a:latin typeface="210 옴니고딕 030"/>
                <a:ea typeface="210 옴니고딕 030"/>
                <a:sym typeface="Wingdings" panose="05000000000000000000" pitchFamily="2" charset="2"/>
              </a:rPr>
              <a:t>주요 원인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으로 판명</a:t>
            </a:r>
            <a:endParaRPr lang="en-US" altLang="ko-KR" sz="1200" b="1" dirty="0"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200" b="1" dirty="0"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</a:rPr>
              <a:t> 2) </a:t>
            </a:r>
            <a:r>
              <a:rPr lang="ko-KR" altLang="en-US" sz="1350" b="1" dirty="0">
                <a:latin typeface="210 옴니고딕 030"/>
                <a:ea typeface="210 옴니고딕 030"/>
              </a:rPr>
              <a:t>실험 추가 세팅을 위한 </a:t>
            </a:r>
            <a:r>
              <a:rPr lang="en-US" altLang="ko-KR" sz="1350" b="1" dirty="0">
                <a:latin typeface="210 옴니고딕 030"/>
                <a:ea typeface="210 옴니고딕 030"/>
              </a:rPr>
              <a:t>Solid Wire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     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현재 사용하고 있는 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Metal Cored Wire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보다 </a:t>
            </a:r>
            <a:r>
              <a:rPr lang="ko-KR" altLang="en-US" sz="1200" b="1" dirty="0">
                <a:solidFill>
                  <a:srgbClr val="FF0000"/>
                </a:solidFill>
                <a:latin typeface="210 옴니고딕 030"/>
                <a:ea typeface="210 옴니고딕 030"/>
                <a:sym typeface="Wingdings" panose="05000000000000000000" pitchFamily="2" charset="2"/>
              </a:rPr>
              <a:t>실험에 권장</a:t>
            </a:r>
            <a:endParaRPr lang="en-US" altLang="ko-KR" sz="1200" b="1" dirty="0">
              <a:solidFill>
                <a:srgbClr val="FF0000"/>
              </a:solidFill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200" b="1" dirty="0">
              <a:latin typeface="210 옴니고딕 030"/>
              <a:ea typeface="210 옴니고딕 03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</a:rPr>
              <a:t> 3) </a:t>
            </a:r>
            <a:r>
              <a:rPr lang="ko-KR" altLang="en-US" sz="1350" b="1" dirty="0">
                <a:latin typeface="210 옴니고딕 030"/>
                <a:ea typeface="210 옴니고딕 030"/>
              </a:rPr>
              <a:t>추가적인 </a:t>
            </a:r>
            <a:r>
              <a:rPr lang="en-US" altLang="ko-KR" sz="1350" b="1" dirty="0">
                <a:latin typeface="210 옴니고딕 030"/>
                <a:ea typeface="210 옴니고딕 030"/>
              </a:rPr>
              <a:t>Steel </a:t>
            </a:r>
            <a:r>
              <a:rPr lang="ko-KR" altLang="en-US" sz="1350" b="1" dirty="0">
                <a:latin typeface="210 옴니고딕 030"/>
                <a:ea typeface="210 옴니고딕 030"/>
              </a:rPr>
              <a:t>시편</a:t>
            </a:r>
            <a:endParaRPr lang="en-US" altLang="ko-KR" sz="1350" b="1" dirty="0">
              <a:latin typeface="210 옴니고딕 030"/>
              <a:ea typeface="210 옴니고딕 03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    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 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현재 사용 중인 </a:t>
            </a:r>
            <a:r>
              <a:rPr lang="en-US" altLang="ko-KR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Pipe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보다 가공된 철판형 </a:t>
            </a:r>
            <a:r>
              <a:rPr lang="ko-KR" altLang="en-US" sz="1200" b="1" dirty="0" err="1">
                <a:latin typeface="210 옴니고딕 030"/>
                <a:ea typeface="210 옴니고딕 030"/>
                <a:sym typeface="Wingdings" panose="05000000000000000000" pitchFamily="2" charset="2"/>
              </a:rPr>
              <a:t>모재가</a:t>
            </a:r>
            <a:r>
              <a:rPr lang="ko-KR" altLang="en-US" sz="12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 </a:t>
            </a:r>
            <a:r>
              <a:rPr lang="ko-KR" altLang="en-US" sz="1200" b="1" dirty="0">
                <a:solidFill>
                  <a:srgbClr val="FF0000"/>
                </a:solidFill>
                <a:latin typeface="210 옴니고딕 030"/>
                <a:ea typeface="210 옴니고딕 030"/>
                <a:sym typeface="Wingdings" panose="05000000000000000000" pitchFamily="2" charset="2"/>
              </a:rPr>
              <a:t>실험에 권장</a:t>
            </a:r>
            <a:endParaRPr lang="en-US" altLang="ko-KR" sz="1200" b="1" dirty="0">
              <a:solidFill>
                <a:srgbClr val="FF0000"/>
              </a:solidFill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800" b="1" dirty="0">
              <a:latin typeface="210 옴니고딕 030"/>
              <a:ea typeface="210 옴니고딕 03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sz="14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- </a:t>
            </a:r>
            <a:r>
              <a:rPr lang="ko-KR" altLang="en-US" sz="1400" b="1" dirty="0">
                <a:latin typeface="210 옴니고딕 030"/>
                <a:ea typeface="210 옴니고딕 030"/>
                <a:sym typeface="Wingdings" panose="05000000000000000000" pitchFamily="2" charset="2"/>
              </a:rPr>
              <a:t>관련 기업 조사 후 추가 구매 예정</a:t>
            </a:r>
            <a:endParaRPr lang="en-US" altLang="ko-KR" sz="1400" b="1" dirty="0">
              <a:latin typeface="210 옴니고딕 030"/>
              <a:ea typeface="210 옴니고딕 030"/>
            </a:endParaRPr>
          </a:p>
          <a:p>
            <a:pPr marL="0" indent="0">
              <a:buNone/>
            </a:pPr>
            <a:endParaRPr lang="en-US" altLang="ko-KR" sz="60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ko-KR" altLang="en-US" sz="1350" b="1" dirty="0">
              <a:latin typeface="210 옴니고딕 030"/>
              <a:ea typeface="210 옴니고딕 03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67A3AB4-E6A6-4E98-998C-4251E1D93B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1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로봇 </a:t>
              </a:r>
              <a:r>
                <a:rPr lang="en-US" altLang="ko-KR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Calibration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412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 rot="21335062">
            <a:off x="4133851" y="3343276"/>
            <a:ext cx="4972051" cy="1600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en-US" altLang="ko-KR" sz="2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Camera Extrinsic Parameter TVEC</a:t>
            </a:r>
            <a:r>
              <a:rPr lang="ko-KR" altLang="en-US" sz="2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물리적인 값으로 변환 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0" y="1476375"/>
            <a:ext cx="9315449" cy="118731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772276" y="1419225"/>
            <a:ext cx="714375" cy="36195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/>
          <p:cNvCxnSpPr/>
          <p:nvPr/>
        </p:nvCxnSpPr>
        <p:spPr>
          <a:xfrm rot="5400000" flipH="1" flipV="1">
            <a:off x="7905752" y="3800476"/>
            <a:ext cx="990602" cy="158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rot="10800000" flipV="1">
            <a:off x="7448550" y="4257677"/>
            <a:ext cx="1003448" cy="76197"/>
          </a:xfrm>
          <a:prstGeom prst="straightConnector1">
            <a:avLst/>
          </a:prstGeom>
          <a:ln w="50800">
            <a:solidFill>
              <a:srgbClr val="1AF64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rot="16200000" flipH="1">
            <a:off x="8165211" y="4555236"/>
            <a:ext cx="675856" cy="157778"/>
          </a:xfrm>
          <a:prstGeom prst="straightConnector1">
            <a:avLst/>
          </a:prstGeom>
          <a:ln w="50800">
            <a:solidFill>
              <a:srgbClr val="0088E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>
            <a:stCxn id="13" idx="2"/>
            <a:endCxn id="24" idx="0"/>
          </p:cNvCxnSpPr>
          <p:nvPr/>
        </p:nvCxnSpPr>
        <p:spPr>
          <a:xfrm rot="16200000" flipH="1">
            <a:off x="5826919" y="3083719"/>
            <a:ext cx="2647950" cy="4286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171951" y="3857624"/>
            <a:ext cx="2867026" cy="695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Realsense</a:t>
            </a:r>
            <a:r>
              <a:rPr lang="ko-KR" altLang="en-US" sz="1200" dirty="0">
                <a:solidFill>
                  <a:schemeClr val="tx1"/>
                </a:solidFill>
              </a:rPr>
              <a:t>가 체스판에 내린 수선의 발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7019925" y="4838699"/>
            <a:ext cx="2124075" cy="5334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검출된 </a:t>
            </a:r>
            <a:r>
              <a:rPr lang="ko-KR" altLang="en-US" sz="1200" dirty="0" err="1">
                <a:solidFill>
                  <a:schemeClr val="tx1"/>
                </a:solidFill>
              </a:rPr>
              <a:t>체스판의</a:t>
            </a:r>
            <a:r>
              <a:rPr lang="ko-KR" altLang="en-US" sz="1200" dirty="0">
                <a:solidFill>
                  <a:schemeClr val="tx1"/>
                </a:solidFill>
              </a:rPr>
              <a:t> 꼭지점</a:t>
            </a:r>
          </a:p>
        </p:txBody>
      </p:sp>
      <p:cxnSp>
        <p:nvCxnSpPr>
          <p:cNvPr id="25" name="직선 연결선 24"/>
          <p:cNvCxnSpPr>
            <a:stCxn id="13" idx="2"/>
          </p:cNvCxnSpPr>
          <p:nvPr/>
        </p:nvCxnSpPr>
        <p:spPr>
          <a:xfrm rot="16200000" flipH="1">
            <a:off x="6517482" y="2393157"/>
            <a:ext cx="2486028" cy="126206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24" idx="6"/>
          </p:cNvCxnSpPr>
          <p:nvPr/>
        </p:nvCxnSpPr>
        <p:spPr>
          <a:xfrm flipV="1">
            <a:off x="7277100" y="4286250"/>
            <a:ext cx="1152525" cy="24765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6591299" y="2543174"/>
            <a:ext cx="2867026" cy="695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   n(I, j, k)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457951" y="4219574"/>
            <a:ext cx="2867026" cy="695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n(I, j)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876925" y="2705100"/>
            <a:ext cx="1571625" cy="4095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Depth </a:t>
            </a:r>
            <a:r>
              <a:rPr lang="ko-KR" altLang="en-US" sz="1600" dirty="0">
                <a:solidFill>
                  <a:schemeClr val="tx1"/>
                </a:solidFill>
              </a:rPr>
              <a:t>값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(0, 0, d)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cailab\Desktop\2021년 8월 7일 자료\Screenshot from 2021-08-03 17-10-24.png"/>
          <p:cNvPicPr>
            <a:picLocks noChangeAspect="1" noChangeArrowheads="1"/>
          </p:cNvPicPr>
          <p:nvPr/>
        </p:nvPicPr>
        <p:blipFill>
          <a:blip r:embed="rId3"/>
          <a:srcRect l="25684" t="67047" r="57173" b="17381"/>
          <a:stretch>
            <a:fillRect/>
          </a:stretch>
        </p:blipFill>
        <p:spPr bwMode="auto">
          <a:xfrm>
            <a:off x="361950" y="4762500"/>
            <a:ext cx="3405930" cy="1933575"/>
          </a:xfrm>
          <a:prstGeom prst="rect">
            <a:avLst/>
          </a:prstGeom>
          <a:noFill/>
        </p:spPr>
      </p:pic>
      <p:pic>
        <p:nvPicPr>
          <p:cNvPr id="1027" name="Picture 3" descr="C:\Users\cailab\Desktop\2021년 8월 7일 자료\Screenshot from 2021-08-05 17-02-32.png"/>
          <p:cNvPicPr>
            <a:picLocks noChangeAspect="1" noChangeArrowheads="1"/>
          </p:cNvPicPr>
          <p:nvPr/>
        </p:nvPicPr>
        <p:blipFill>
          <a:blip r:embed="rId4"/>
          <a:srcRect l="32619" t="20238" r="26935" b="23762"/>
          <a:stretch>
            <a:fillRect/>
          </a:stretch>
        </p:blipFill>
        <p:spPr bwMode="auto">
          <a:xfrm>
            <a:off x="419100" y="1606929"/>
            <a:ext cx="3429000" cy="2967258"/>
          </a:xfrm>
          <a:prstGeom prst="rect">
            <a:avLst/>
          </a:prstGeom>
          <a:noFill/>
        </p:spPr>
      </p:pic>
      <p:sp>
        <p:nvSpPr>
          <p:cNvPr id="24" name="타원 23"/>
          <p:cNvSpPr/>
          <p:nvPr/>
        </p:nvSpPr>
        <p:spPr>
          <a:xfrm>
            <a:off x="7067550" y="4429125"/>
            <a:ext cx="209550" cy="20955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971675" y="3238500"/>
            <a:ext cx="209550" cy="20955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화살표 연결선 34"/>
          <p:cNvCxnSpPr>
            <a:endCxn id="13" idx="2"/>
          </p:cNvCxnSpPr>
          <p:nvPr/>
        </p:nvCxnSpPr>
        <p:spPr>
          <a:xfrm rot="16200000" flipV="1">
            <a:off x="6503195" y="2407445"/>
            <a:ext cx="2533651" cy="128111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endCxn id="24" idx="6"/>
          </p:cNvCxnSpPr>
          <p:nvPr/>
        </p:nvCxnSpPr>
        <p:spPr>
          <a:xfrm rot="10800000" flipV="1">
            <a:off x="7277101" y="4295774"/>
            <a:ext cx="1143007" cy="2381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원호 46"/>
          <p:cNvSpPr/>
          <p:nvPr/>
        </p:nvSpPr>
        <p:spPr>
          <a:xfrm rot="15729289">
            <a:off x="8124825" y="4057650"/>
            <a:ext cx="457200" cy="53340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직선 화살표 연결선 51"/>
          <p:cNvCxnSpPr>
            <a:stCxn id="24" idx="0"/>
            <a:endCxn id="13" idx="2"/>
          </p:cNvCxnSpPr>
          <p:nvPr/>
        </p:nvCxnSpPr>
        <p:spPr>
          <a:xfrm rot="16200000" flipV="1">
            <a:off x="5826920" y="3083719"/>
            <a:ext cx="2647950" cy="4286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4067175" y="5695949"/>
            <a:ext cx="4943475" cy="104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</a:rPr>
              <a:t>(</a:t>
            </a:r>
            <a:r>
              <a:rPr lang="en-US" altLang="ko-KR" sz="2000" dirty="0" err="1">
                <a:solidFill>
                  <a:schemeClr val="tx1"/>
                </a:solidFill>
              </a:rPr>
              <a:t>ni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en-US" altLang="ko-KR" sz="2000" dirty="0" err="1">
                <a:solidFill>
                  <a:schemeClr val="tx1"/>
                </a:solidFill>
              </a:rPr>
              <a:t>nj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en-US" altLang="ko-KR" sz="2000" dirty="0" err="1">
                <a:solidFill>
                  <a:schemeClr val="tx1"/>
                </a:solidFill>
              </a:rPr>
              <a:t>nk</a:t>
            </a:r>
            <a:r>
              <a:rPr lang="en-US" altLang="ko-KR" sz="2000" dirty="0">
                <a:solidFill>
                  <a:schemeClr val="tx1"/>
                </a:solidFill>
              </a:rPr>
              <a:t>) = (</a:t>
            </a:r>
            <a:r>
              <a:rPr lang="en-US" altLang="ko-KR" sz="2000" dirty="0" err="1">
                <a:solidFill>
                  <a:schemeClr val="tx1"/>
                </a:solidFill>
              </a:rPr>
              <a:t>ni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en-US" altLang="ko-KR" sz="2000" dirty="0" err="1">
                <a:solidFill>
                  <a:schemeClr val="tx1"/>
                </a:solidFill>
              </a:rPr>
              <a:t>nj</a:t>
            </a:r>
            <a:r>
              <a:rPr lang="en-US" altLang="ko-KR" sz="2000" dirty="0">
                <a:solidFill>
                  <a:schemeClr val="tx1"/>
                </a:solidFill>
              </a:rPr>
              <a:t>, d)</a:t>
            </a:r>
          </a:p>
          <a:p>
            <a:r>
              <a:rPr lang="en-US" altLang="ko-KR" sz="2000" dirty="0" err="1">
                <a:solidFill>
                  <a:schemeClr val="tx1"/>
                </a:solidFill>
              </a:rPr>
              <a:t>nk</a:t>
            </a:r>
            <a:r>
              <a:rPr lang="ko-KR" altLang="en-US" sz="2000" dirty="0">
                <a:solidFill>
                  <a:schemeClr val="tx1"/>
                </a:solidFill>
              </a:rPr>
              <a:t>가 </a:t>
            </a:r>
            <a:r>
              <a:rPr lang="en-US" altLang="ko-KR" sz="2000" dirty="0">
                <a:solidFill>
                  <a:schemeClr val="tx1"/>
                </a:solidFill>
              </a:rPr>
              <a:t>d</a:t>
            </a:r>
            <a:r>
              <a:rPr lang="ko-KR" altLang="en-US" sz="2000" dirty="0">
                <a:solidFill>
                  <a:schemeClr val="tx1"/>
                </a:solidFill>
              </a:rPr>
              <a:t>임을 이용해서</a:t>
            </a:r>
            <a:endParaRPr lang="en-US" altLang="ko-KR" sz="2000" dirty="0">
              <a:solidFill>
                <a:schemeClr val="tx1"/>
              </a:solidFill>
            </a:endParaRPr>
          </a:p>
          <a:p>
            <a:r>
              <a:rPr lang="en-US" altLang="ko-KR" sz="2000" dirty="0">
                <a:solidFill>
                  <a:schemeClr val="tx1"/>
                </a:solidFill>
              </a:rPr>
              <a:t>n</a:t>
            </a:r>
            <a:r>
              <a:rPr lang="ko-KR" altLang="en-US" sz="2000" dirty="0">
                <a:solidFill>
                  <a:schemeClr val="tx1"/>
                </a:solidFill>
              </a:rPr>
              <a:t>값을 </a:t>
            </a:r>
            <a:r>
              <a:rPr lang="ko-KR" altLang="en-US" sz="2000" dirty="0" err="1">
                <a:solidFill>
                  <a:schemeClr val="tx1"/>
                </a:solidFill>
              </a:rPr>
              <a:t>구한후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ko-KR" altLang="en-US" sz="2000" dirty="0">
                <a:solidFill>
                  <a:schemeClr val="tx1"/>
                </a:solidFill>
              </a:rPr>
              <a:t>이어서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en-US" altLang="ko-KR" sz="2000" dirty="0" err="1">
                <a:solidFill>
                  <a:schemeClr val="tx1"/>
                </a:solidFill>
              </a:rPr>
              <a:t>ni</a:t>
            </a:r>
            <a:r>
              <a:rPr lang="en-US" altLang="ko-KR" sz="2000" dirty="0">
                <a:solidFill>
                  <a:schemeClr val="tx1"/>
                </a:solidFill>
              </a:rPr>
              <a:t>, </a:t>
            </a:r>
            <a:r>
              <a:rPr lang="en-US" altLang="ko-KR" sz="2000" dirty="0" err="1">
                <a:solidFill>
                  <a:schemeClr val="tx1"/>
                </a:solidFill>
              </a:rPr>
              <a:t>nj</a:t>
            </a:r>
            <a:r>
              <a:rPr lang="ko-KR" altLang="en-US" sz="2000" dirty="0">
                <a:solidFill>
                  <a:schemeClr val="tx1"/>
                </a:solidFill>
              </a:rPr>
              <a:t>도 구한다</a:t>
            </a:r>
            <a:r>
              <a:rPr lang="en-US" altLang="ko-KR" sz="2000" dirty="0">
                <a:solidFill>
                  <a:schemeClr val="tx1"/>
                </a:solidFill>
              </a:rPr>
              <a:t>. 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636084"/>
      </p:ext>
    </p:extLst>
  </p:cSld>
  <p:clrMapOvr>
    <a:masterClrMapping/>
  </p:clrMapOvr>
  <p:transition advTm="65312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Auto Hand Eye Calibration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세팅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52400" y="1704974"/>
            <a:ext cx="4648201" cy="2257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</a:rPr>
              <a:t>End </a:t>
            </a:r>
            <a:r>
              <a:rPr lang="en-US" altLang="ko-KR" sz="2000" dirty="0" err="1">
                <a:solidFill>
                  <a:schemeClr val="tx1"/>
                </a:solidFill>
              </a:rPr>
              <a:t>Effector</a:t>
            </a:r>
            <a:r>
              <a:rPr lang="ko-KR" altLang="en-US" sz="2000" dirty="0">
                <a:solidFill>
                  <a:schemeClr val="tx1"/>
                </a:solidFill>
              </a:rPr>
              <a:t>에 장착된 </a:t>
            </a:r>
            <a:r>
              <a:rPr lang="en-US" altLang="ko-KR" sz="2000" dirty="0">
                <a:solidFill>
                  <a:schemeClr val="tx1"/>
                </a:solidFill>
              </a:rPr>
              <a:t>Calibration Board(Chess </a:t>
            </a:r>
            <a:r>
              <a:rPr lang="ko-KR" altLang="en-US" sz="2000" dirty="0">
                <a:solidFill>
                  <a:schemeClr val="tx1"/>
                </a:solidFill>
              </a:rPr>
              <a:t>판</a:t>
            </a:r>
            <a:r>
              <a:rPr lang="en-US" altLang="ko-KR" sz="2000" dirty="0">
                <a:solidFill>
                  <a:schemeClr val="tx1"/>
                </a:solidFill>
              </a:rPr>
              <a:t>)</a:t>
            </a:r>
            <a:r>
              <a:rPr lang="ko-KR" altLang="en-US" sz="2000" dirty="0">
                <a:solidFill>
                  <a:schemeClr val="tx1"/>
                </a:solidFill>
              </a:rPr>
              <a:t>을 </a:t>
            </a:r>
            <a:r>
              <a:rPr lang="en-US" altLang="ko-KR" sz="2000" dirty="0">
                <a:solidFill>
                  <a:schemeClr val="tx1"/>
                </a:solidFill>
              </a:rPr>
              <a:t>Camera</a:t>
            </a:r>
            <a:r>
              <a:rPr lang="ko-KR" altLang="en-US" sz="2000" dirty="0">
                <a:solidFill>
                  <a:schemeClr val="tx1"/>
                </a:solidFill>
              </a:rPr>
              <a:t>가 있는곳까지 이동시킨 후</a:t>
            </a:r>
            <a:r>
              <a:rPr lang="en-US" altLang="ko-KR" sz="2000" dirty="0">
                <a:solidFill>
                  <a:schemeClr val="tx1"/>
                </a:solidFill>
              </a:rPr>
              <a:t>, UR </a:t>
            </a:r>
            <a:r>
              <a:rPr lang="ko-KR" altLang="en-US" sz="2000" dirty="0">
                <a:solidFill>
                  <a:schemeClr val="tx1"/>
                </a:solidFill>
              </a:rPr>
              <a:t>로봇 컨트롤러에 있는 값을 기록</a:t>
            </a:r>
          </a:p>
        </p:txBody>
      </p:sp>
      <p:pic>
        <p:nvPicPr>
          <p:cNvPr id="1028" name="Picture 4" descr="C:\Users\cailab\Desktop\KakaoTalk_20210811_151959889.jpg"/>
          <p:cNvPicPr>
            <a:picLocks noChangeAspect="1" noChangeArrowheads="1"/>
          </p:cNvPicPr>
          <p:nvPr/>
        </p:nvPicPr>
        <p:blipFill>
          <a:blip r:embed="rId3" cstate="print"/>
          <a:srcRect r="7347"/>
          <a:stretch>
            <a:fillRect/>
          </a:stretch>
        </p:blipFill>
        <p:spPr bwMode="auto">
          <a:xfrm>
            <a:off x="4638675" y="1985962"/>
            <a:ext cx="4324350" cy="3500438"/>
          </a:xfrm>
          <a:prstGeom prst="rect">
            <a:avLst/>
          </a:prstGeom>
          <a:noFill/>
        </p:spPr>
      </p:pic>
      <p:pic>
        <p:nvPicPr>
          <p:cNvPr id="1026" name="Picture 2" descr="C:\Users\cailab\Desktop\20210811_152325.jpg"/>
          <p:cNvPicPr>
            <a:picLocks noChangeAspect="1" noChangeArrowheads="1"/>
          </p:cNvPicPr>
          <p:nvPr/>
        </p:nvPicPr>
        <p:blipFill>
          <a:blip r:embed="rId4" cstate="print"/>
          <a:srcRect l="2987" t="46485" r="9467" b="13787"/>
          <a:stretch>
            <a:fillRect/>
          </a:stretch>
        </p:blipFill>
        <p:spPr bwMode="auto">
          <a:xfrm>
            <a:off x="209550" y="4029075"/>
            <a:ext cx="4381501" cy="14912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22813227"/>
      </p:ext>
    </p:extLst>
  </p:cSld>
  <p:clrMapOvr>
    <a:masterClrMapping/>
  </p:clrMapOvr>
  <p:transition advTm="16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449306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Base to Camera  Frame Transformation  </a:t>
            </a:r>
            <a:b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</a:b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실제값측정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5350" y="2776849"/>
            <a:ext cx="4562475" cy="3421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 descr="C:\Users\cailab\Desktop\3rwr.PNG"/>
          <p:cNvPicPr>
            <a:picLocks noChangeAspect="1" noChangeArrowheads="1"/>
          </p:cNvPicPr>
          <p:nvPr/>
        </p:nvPicPr>
        <p:blipFill>
          <a:blip r:embed="rId4"/>
          <a:srcRect l="77940" b="49513"/>
          <a:stretch>
            <a:fillRect/>
          </a:stretch>
        </p:blipFill>
        <p:spPr bwMode="auto">
          <a:xfrm>
            <a:off x="6029325" y="2786063"/>
            <a:ext cx="2038350" cy="3457574"/>
          </a:xfrm>
          <a:prstGeom prst="rect">
            <a:avLst/>
          </a:prstGeom>
          <a:noFill/>
        </p:spPr>
      </p:pic>
      <p:sp>
        <p:nvSpPr>
          <p:cNvPr id="22" name="직사각형 21"/>
          <p:cNvSpPr/>
          <p:nvPr/>
        </p:nvSpPr>
        <p:spPr>
          <a:xfrm>
            <a:off x="0" y="1466849"/>
            <a:ext cx="9144000" cy="104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</a:rPr>
              <a:t>End </a:t>
            </a:r>
            <a:r>
              <a:rPr lang="en-US" altLang="ko-KR" sz="2000" dirty="0" err="1">
                <a:solidFill>
                  <a:schemeClr val="tx1"/>
                </a:solidFill>
              </a:rPr>
              <a:t>Effector</a:t>
            </a:r>
            <a:r>
              <a:rPr lang="ko-KR" altLang="en-US" sz="2000" dirty="0">
                <a:solidFill>
                  <a:schemeClr val="tx1"/>
                </a:solidFill>
              </a:rPr>
              <a:t>에 장착된 </a:t>
            </a:r>
            <a:r>
              <a:rPr lang="en-US" altLang="ko-KR" sz="2000" dirty="0">
                <a:solidFill>
                  <a:schemeClr val="tx1"/>
                </a:solidFill>
              </a:rPr>
              <a:t>Calibration Board(Chess </a:t>
            </a:r>
            <a:r>
              <a:rPr lang="ko-KR" altLang="en-US" sz="2000" dirty="0">
                <a:solidFill>
                  <a:schemeClr val="tx1"/>
                </a:solidFill>
              </a:rPr>
              <a:t>판</a:t>
            </a:r>
            <a:r>
              <a:rPr lang="en-US" altLang="ko-KR" sz="2000" dirty="0">
                <a:solidFill>
                  <a:schemeClr val="tx1"/>
                </a:solidFill>
              </a:rPr>
              <a:t>)</a:t>
            </a:r>
            <a:r>
              <a:rPr lang="ko-KR" altLang="en-US" sz="2000" dirty="0">
                <a:solidFill>
                  <a:schemeClr val="tx1"/>
                </a:solidFill>
              </a:rPr>
              <a:t>을 </a:t>
            </a:r>
            <a:r>
              <a:rPr lang="en-US" altLang="ko-KR" sz="2000" dirty="0">
                <a:solidFill>
                  <a:schemeClr val="tx1"/>
                </a:solidFill>
              </a:rPr>
              <a:t>Camera</a:t>
            </a:r>
            <a:r>
              <a:rPr lang="ko-KR" altLang="en-US" sz="2000" dirty="0">
                <a:solidFill>
                  <a:schemeClr val="tx1"/>
                </a:solidFill>
              </a:rPr>
              <a:t>가 있는곳까지 이동시킨 후</a:t>
            </a:r>
            <a:r>
              <a:rPr lang="en-US" altLang="ko-KR" sz="2000" dirty="0">
                <a:solidFill>
                  <a:schemeClr val="tx1"/>
                </a:solidFill>
              </a:rPr>
              <a:t>, UR </a:t>
            </a:r>
            <a:r>
              <a:rPr lang="ko-KR" altLang="en-US" sz="2000" dirty="0">
                <a:solidFill>
                  <a:schemeClr val="tx1"/>
                </a:solidFill>
              </a:rPr>
              <a:t>로봇 컨트롤러에 있는 값을 기록</a:t>
            </a:r>
          </a:p>
        </p:txBody>
      </p:sp>
    </p:spTree>
    <p:extLst>
      <p:ext uri="{BB962C8B-B14F-4D97-AF65-F5344CB8AC3E}">
        <p14:creationId xmlns:p14="http://schemas.microsoft.com/office/powerpoint/2010/main" val="403441154"/>
      </p:ext>
    </p:extLst>
  </p:cSld>
  <p:clrMapOvr>
    <a:masterClrMapping/>
  </p:clrMapOvr>
  <p:transition advTm="16"/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5016</TotalTime>
  <Words>561</Words>
  <Application>Microsoft Office PowerPoint</Application>
  <PresentationFormat>화면 슬라이드 쇼(4:3)</PresentationFormat>
  <Paragraphs>87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나눔고딕</vt:lpstr>
      <vt:lpstr>210 옴니고딕 030</vt:lpstr>
      <vt:lpstr>맑은 고딕</vt:lpstr>
      <vt:lpstr>Arial</vt:lpstr>
      <vt:lpstr>Wingdings</vt:lpstr>
      <vt:lpstr>Office 테마</vt:lpstr>
      <vt:lpstr>용접로봇 자동화</vt:lpstr>
      <vt:lpstr>PowerPoint 프레젠테이션</vt:lpstr>
      <vt:lpstr>1. 이번 주 작업</vt:lpstr>
      <vt:lpstr>1-1. 용접 교육 진행</vt:lpstr>
      <vt:lpstr>1-2. 필요 물품 점검</vt:lpstr>
      <vt:lpstr>PowerPoint 프레젠테이션</vt:lpstr>
      <vt:lpstr>1. Camera Extrinsic Parameter TVEC를 물리적인 값으로 변환 </vt:lpstr>
      <vt:lpstr>2. Auto Hand Eye Calibration 환경 세팅</vt:lpstr>
      <vt:lpstr>3. Base to Camera  Frame Transformation   실제값측정</vt:lpstr>
      <vt:lpstr>4. Auto Hand to Eye Calibration </vt:lpstr>
      <vt:lpstr>4. Auto Hand to Eye Calibration </vt:lpstr>
      <vt:lpstr>4. Auto Hand to Eye Calibration </vt:lpstr>
      <vt:lpstr>4. Auto Hand to Eye Calibration </vt:lpstr>
      <vt:lpstr>4. Auto Hand to Eye Calibration </vt:lpstr>
      <vt:lpstr>5. 향후계획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김 태준</cp:lastModifiedBy>
  <cp:revision>474</cp:revision>
  <cp:lastPrinted>2011-08-28T13:13:29Z</cp:lastPrinted>
  <dcterms:created xsi:type="dcterms:W3CDTF">2011-08-24T01:05:33Z</dcterms:created>
  <dcterms:modified xsi:type="dcterms:W3CDTF">2021-08-13T07:28:11Z</dcterms:modified>
</cp:coreProperties>
</file>